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8" r:id="rId5"/>
    <p:sldId id="365" r:id="rId6"/>
    <p:sldId id="366" r:id="rId7"/>
    <p:sldId id="367" r:id="rId8"/>
    <p:sldId id="370" r:id="rId9"/>
    <p:sldId id="373" r:id="rId10"/>
    <p:sldId id="369" r:id="rId11"/>
    <p:sldId id="371" r:id="rId12"/>
    <p:sldId id="372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7" autoAdjust="0"/>
  </p:normalViewPr>
  <p:slideViewPr>
    <p:cSldViewPr snapToGrid="0">
      <p:cViewPr varScale="1">
        <p:scale>
          <a:sx n="107" d="100"/>
          <a:sy n="107" d="100"/>
        </p:scale>
        <p:origin x="126" y="234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12/8/2020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youtu.be/BWF2jw5aRu4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gaw3YSXsSo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LCXthUAG6M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FvdkmuvY7s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youtu.be/iqOVdzSWjJc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s://youtu.be/XMZYZcoAcU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i-bVWXAov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ISM2funmAw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0C2F2F2-44C5-4534-821C-C38FA4C3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000" kern="1200" spc="-150">
                <a:latin typeface="+mj-lt"/>
                <a:ea typeface="+mj-ea"/>
                <a:cs typeface="+mj-cs"/>
              </a:rPr>
              <a:t>History of Australia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xmlns="" id="{049FA719-097D-4099-B0ED-84F0F9708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</a:t>
            </a:fld>
            <a:endParaRPr lang="en-US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0DB9ED-0AF2-4122-8E83-292A90992A28}"/>
              </a:ext>
            </a:extLst>
          </p:cNvPr>
          <p:cNvSpPr txBox="1"/>
          <p:nvPr/>
        </p:nvSpPr>
        <p:spPr>
          <a:xfrm>
            <a:off x="431800" y="1008000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Penal Colony (convicts)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xmlns="" id="{0C88C8BA-7896-4FD5-9F44-9282EB97E9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971432"/>
            <a:ext cx="1980000" cy="360000"/>
          </a:xfrm>
        </p:spPr>
        <p:txBody>
          <a:bodyPr/>
          <a:lstStyle/>
          <a:p>
            <a:r>
              <a:rPr lang="en-US" dirty="0"/>
              <a:t>1770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xmlns="" id="{01FCB79D-0CD1-47D5-A84F-8B5CD1CD09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605832"/>
            <a:ext cx="1980000" cy="720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Mapping the East Coast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27F4B6-6D13-4BC5-B45C-6CD30AF35738}"/>
              </a:ext>
            </a:extLst>
          </p:cNvPr>
          <p:cNvSpPr txBox="1"/>
          <p:nvPr/>
        </p:nvSpPr>
        <p:spPr>
          <a:xfrm>
            <a:off x="2771850" y="3971432"/>
            <a:ext cx="1980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1788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790A09-75E9-4E18-93AA-FF85923F1D34}"/>
              </a:ext>
            </a:extLst>
          </p:cNvPr>
          <p:cNvSpPr txBox="1"/>
          <p:nvPr/>
        </p:nvSpPr>
        <p:spPr>
          <a:xfrm>
            <a:off x="2771850" y="4605832"/>
            <a:ext cx="1980000" cy="720000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sz="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40000-70000 </a:t>
            </a:r>
            <a:r>
              <a:rPr lang="en-US" sz="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Colyears</a:t>
            </a:r>
            <a:r>
              <a:rPr lang="en-US" sz="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ago (Australian Aborigines)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sz="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1606 first landing by Europeans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sz="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1770 Captain Cook…. View to colonization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sz="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1788 Penal Colony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endParaRPr lang="en-US" sz="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xmlns="" id="{D228BC6C-8DEC-4FC5-8FBD-D9AAFBBB19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11900" y="3971432"/>
            <a:ext cx="1980000" cy="360000"/>
          </a:xfrm>
        </p:spPr>
        <p:txBody>
          <a:bodyPr/>
          <a:lstStyle/>
          <a:p>
            <a:r>
              <a:rPr lang="en-US" dirty="0"/>
              <a:t>1800s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B87D36-D585-4E13-A40F-F9C7B9867EB6}"/>
              </a:ext>
            </a:extLst>
          </p:cNvPr>
          <p:cNvSpPr/>
          <p:nvPr/>
        </p:nvSpPr>
        <p:spPr>
          <a:xfrm>
            <a:off x="2951875" y="4605832"/>
            <a:ext cx="19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/>
          <a:p>
            <a:pPr algn="ctr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Colonization</a:t>
            </a:r>
          </a:p>
        </p:txBody>
      </p:sp>
      <p:sp>
        <p:nvSpPr>
          <p:cNvPr id="83" name="Text Placeholder 10">
            <a:extLst>
              <a:ext uri="{FF2B5EF4-FFF2-40B4-BE49-F238E27FC236}">
                <a16:creationId xmlns:a16="http://schemas.microsoft.com/office/drawing/2014/main" xmlns="" id="{239BBD09-F2ED-44FF-AE81-459D81395C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51950" y="3971432"/>
            <a:ext cx="1980000" cy="360000"/>
          </a:xfrm>
        </p:spPr>
        <p:txBody>
          <a:bodyPr/>
          <a:lstStyle/>
          <a:p>
            <a:r>
              <a:rPr lang="en-US" dirty="0"/>
              <a:t>1851</a:t>
            </a:r>
          </a:p>
        </p:txBody>
      </p:sp>
      <p:sp>
        <p:nvSpPr>
          <p:cNvPr id="85" name="Text Placeholder 11">
            <a:extLst>
              <a:ext uri="{FF2B5EF4-FFF2-40B4-BE49-F238E27FC236}">
                <a16:creationId xmlns:a16="http://schemas.microsoft.com/office/drawing/2014/main" xmlns="" id="{03F17A79-3327-4380-80E4-6338CD9332A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605832"/>
            <a:ext cx="1980000" cy="720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Start of the gold rush</a:t>
            </a: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xmlns="" id="{63F6AA8B-8655-4EBE-9FA3-0C5FC1D8DEA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92000" y="3971432"/>
            <a:ext cx="1980000" cy="360000"/>
          </a:xfrm>
        </p:spPr>
        <p:txBody>
          <a:bodyPr/>
          <a:lstStyle/>
          <a:p>
            <a:r>
              <a:rPr lang="en-US" dirty="0"/>
              <a:t>1901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xmlns="" id="{147A406F-9A6A-48CC-8835-4CF0D712FE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2"/>
            <a:ext cx="1980000" cy="720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Federation</a:t>
            </a:r>
          </a:p>
        </p:txBody>
      </p:sp>
      <p:pic>
        <p:nvPicPr>
          <p:cNvPr id="9" name="Picture 8" descr="Gold rush poem, 1851. The Rhyme of the Melbourne Mania ...">
            <a:extLst>
              <a:ext uri="{FF2B5EF4-FFF2-40B4-BE49-F238E27FC236}">
                <a16:creationId xmlns:a16="http://schemas.microsoft.com/office/drawing/2014/main" xmlns="" id="{F36A1209-932E-4D9B-93C7-4E306EDF0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r="31561" b="2"/>
          <a:stretch/>
        </p:blipFill>
        <p:spPr bwMode="auto">
          <a:xfrm>
            <a:off x="7451950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Picture 12" descr="How Australia became a nation, and women won the vote">
            <a:extLst>
              <a:ext uri="{FF2B5EF4-FFF2-40B4-BE49-F238E27FC236}">
                <a16:creationId xmlns:a16="http://schemas.microsoft.com/office/drawing/2014/main" xmlns="" id="{2981B7A5-8E9A-423E-B2B0-30B3D272DCA8}"/>
              </a:ext>
            </a:extLst>
          </p:cNvPr>
          <p:cNvPicPr>
            <a:picLocks noGrp="1" noChangeAspect="1" noChangeArrowheads="1"/>
          </p:cNvPicPr>
          <p:nvPr>
            <p:ph type="pic" sz="quarter" idx="4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r="12125"/>
          <a:stretch>
            <a:fillRect/>
          </a:stretch>
        </p:blipFill>
        <p:spPr bwMode="auto">
          <a:xfrm>
            <a:off x="9780588" y="1735138"/>
            <a:ext cx="19796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turn of Australia 'history wars' | Financial Times">
            <a:extLst>
              <a:ext uri="{FF2B5EF4-FFF2-40B4-BE49-F238E27FC236}">
                <a16:creationId xmlns:a16="http://schemas.microsoft.com/office/drawing/2014/main" xmlns="" id="{5B471982-38CC-4A22-AB03-23BD99649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r="18716" b="-4"/>
          <a:stretch/>
        </p:blipFill>
        <p:spPr bwMode="auto">
          <a:xfrm>
            <a:off x="2772237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xmlns="" id="{6B6F3D6B-8226-4BD4-8072-648AC816A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642400"/>
            <a:ext cx="2176694" cy="2224750"/>
          </a:xfrm>
          <a:prstGeom prst="rect">
            <a:avLst/>
          </a:prstGeom>
        </p:spPr>
      </p:pic>
      <p:pic>
        <p:nvPicPr>
          <p:cNvPr id="11278" name="Picture 14" descr="Livestock - History of Ag SA">
            <a:extLst>
              <a:ext uri="{FF2B5EF4-FFF2-40B4-BE49-F238E27FC236}">
                <a16:creationId xmlns:a16="http://schemas.microsoft.com/office/drawing/2014/main" xmlns="" id="{B323A089-D4A7-4615-A66E-D4F693A9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73" y="1679895"/>
            <a:ext cx="2242660" cy="1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3E905D7-D207-44BE-BEFC-CDA2FA6BE324}"/>
              </a:ext>
            </a:extLst>
          </p:cNvPr>
          <p:cNvSpPr/>
          <p:nvPr/>
        </p:nvSpPr>
        <p:spPr>
          <a:xfrm>
            <a:off x="5201912" y="4605832"/>
            <a:ext cx="19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/>
          <a:p>
            <a:pPr algn="ctr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</a:pP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42879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9D70F9-8204-4539-A58E-E20AD1186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73" name="Title 2">
            <a:extLst>
              <a:ext uri="{FF2B5EF4-FFF2-40B4-BE49-F238E27FC236}">
                <a16:creationId xmlns:a16="http://schemas.microsoft.com/office/drawing/2014/main" xmlns="" id="{B0A80910-EC85-43E9-8012-C0AAFDB8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Famous Australian Brands</a:t>
            </a:r>
          </a:p>
        </p:txBody>
      </p:sp>
      <p:pic>
        <p:nvPicPr>
          <p:cNvPr id="20484" name="Picture 4" descr="Australian Brands Mongold - Home | Facebook">
            <a:extLst>
              <a:ext uri="{FF2B5EF4-FFF2-40B4-BE49-F238E27FC236}">
                <a16:creationId xmlns:a16="http://schemas.microsoft.com/office/drawing/2014/main" xmlns="" id="{BBCC51D4-095B-4E53-BE20-2EAFDA35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658" y="457200"/>
            <a:ext cx="5387734" cy="54117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551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Title 1">
            <a:extLst>
              <a:ext uri="{FF2B5EF4-FFF2-40B4-BE49-F238E27FC236}">
                <a16:creationId xmlns:a16="http://schemas.microsoft.com/office/drawing/2014/main" xmlns="" id="{787AD713-6F32-4886-8966-4F085C74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dirty="0"/>
              <a:t>Landmarks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C957C9-8B37-4B6A-A06D-1524446EE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21526" name="Text Placeholder 3">
            <a:extLst>
              <a:ext uri="{FF2B5EF4-FFF2-40B4-BE49-F238E27FC236}">
                <a16:creationId xmlns:a16="http://schemas.microsoft.com/office/drawing/2014/main" xmlns="" id="{41F56A53-5A49-4245-B71E-D5A37C7C33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US" dirty="0"/>
              <a:t>In Australia</a:t>
            </a:r>
          </a:p>
        </p:txBody>
      </p:sp>
      <p:sp>
        <p:nvSpPr>
          <p:cNvPr id="21527" name="Text Placeholder 4">
            <a:extLst>
              <a:ext uri="{FF2B5EF4-FFF2-40B4-BE49-F238E27FC236}">
                <a16:creationId xmlns:a16="http://schemas.microsoft.com/office/drawing/2014/main" xmlns="" id="{A97A5D5E-C64D-4054-8A7A-5DB6EF9FDD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971432"/>
            <a:ext cx="1980000" cy="360000"/>
          </a:xfrm>
        </p:spPr>
        <p:txBody>
          <a:bodyPr/>
          <a:lstStyle/>
          <a:p>
            <a:r>
              <a:rPr lang="en-US" dirty="0"/>
              <a:t>Natural Wave (WA)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xmlns="" id="{68F8D914-2BB5-483D-8CBA-89A66FB7B30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71850" y="3971432"/>
            <a:ext cx="1980000" cy="360000"/>
          </a:xfrm>
        </p:spPr>
        <p:txBody>
          <a:bodyPr/>
          <a:lstStyle/>
          <a:p>
            <a:r>
              <a:rPr lang="en-US" dirty="0"/>
              <a:t>Sydney Opera House</a:t>
            </a:r>
          </a:p>
        </p:txBody>
      </p:sp>
      <p:sp>
        <p:nvSpPr>
          <p:cNvPr id="21529" name="Text Placeholder 8">
            <a:extLst>
              <a:ext uri="{FF2B5EF4-FFF2-40B4-BE49-F238E27FC236}">
                <a16:creationId xmlns:a16="http://schemas.microsoft.com/office/drawing/2014/main" xmlns="" id="{92EBFBFA-8008-40FF-9F4D-1503E951BC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11900" y="3971432"/>
            <a:ext cx="1980000" cy="360000"/>
          </a:xfrm>
        </p:spPr>
        <p:txBody>
          <a:bodyPr/>
          <a:lstStyle/>
          <a:p>
            <a:r>
              <a:rPr lang="en-US" dirty="0"/>
              <a:t>The Great Barrier Reef</a:t>
            </a:r>
          </a:p>
        </p:txBody>
      </p:sp>
      <p:sp>
        <p:nvSpPr>
          <p:cNvPr id="21531" name="Text Placeholder 10">
            <a:extLst>
              <a:ext uri="{FF2B5EF4-FFF2-40B4-BE49-F238E27FC236}">
                <a16:creationId xmlns:a16="http://schemas.microsoft.com/office/drawing/2014/main" xmlns="" id="{8B4A153E-174D-46E1-8A51-622665D49EB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51950" y="3971432"/>
            <a:ext cx="1980000" cy="360000"/>
          </a:xfrm>
        </p:spPr>
        <p:txBody>
          <a:bodyPr/>
          <a:lstStyle/>
          <a:p>
            <a:r>
              <a:rPr lang="en-US" dirty="0"/>
              <a:t>12 Apostles</a:t>
            </a:r>
          </a:p>
        </p:txBody>
      </p:sp>
      <p:sp>
        <p:nvSpPr>
          <p:cNvPr id="21533" name="Text Placeholder 12">
            <a:extLst>
              <a:ext uri="{FF2B5EF4-FFF2-40B4-BE49-F238E27FC236}">
                <a16:creationId xmlns:a16="http://schemas.microsoft.com/office/drawing/2014/main" xmlns="" id="{4BBD19D0-2D67-4031-90E7-112A2D8A5FC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92000" y="3971432"/>
            <a:ext cx="1980000" cy="360000"/>
          </a:xfrm>
        </p:spPr>
        <p:txBody>
          <a:bodyPr/>
          <a:lstStyle/>
          <a:p>
            <a:r>
              <a:rPr lang="en-US" dirty="0"/>
              <a:t>Ayres Rock</a:t>
            </a:r>
          </a:p>
        </p:txBody>
      </p:sp>
      <p:pic>
        <p:nvPicPr>
          <p:cNvPr id="21516" name="Picture 12" descr="Landmarks of Western Australia | Wondermondo">
            <a:extLst>
              <a:ext uri="{FF2B5EF4-FFF2-40B4-BE49-F238E27FC236}">
                <a16:creationId xmlns:a16="http://schemas.microsoft.com/office/drawing/2014/main" xmlns="" id="{3F476344-109F-4C32-9314-C01C31D8B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r="22412" b="-2"/>
          <a:stretch/>
        </p:blipFill>
        <p:spPr bwMode="auto">
          <a:xfrm>
            <a:off x="431800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pic>
        <p:nvPicPr>
          <p:cNvPr id="21512" name="Picture 8" descr="Sydney Opera House voted TripAdvisor's favourite Australian ...">
            <a:extLst>
              <a:ext uri="{FF2B5EF4-FFF2-40B4-BE49-F238E27FC236}">
                <a16:creationId xmlns:a16="http://schemas.microsoft.com/office/drawing/2014/main" xmlns="" id="{3BD51578-B873-4386-A6D9-1C5171B5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r="24846" b="1"/>
          <a:stretch/>
        </p:blipFill>
        <p:spPr bwMode="auto">
          <a:xfrm>
            <a:off x="2771850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pic>
        <p:nvPicPr>
          <p:cNvPr id="21514" name="Picture 10" descr="Australian Landmarks - Top 20 List of Amazing Landmarks in Australia">
            <a:extLst>
              <a:ext uri="{FF2B5EF4-FFF2-40B4-BE49-F238E27FC236}">
                <a16:creationId xmlns:a16="http://schemas.microsoft.com/office/drawing/2014/main" xmlns="" id="{86AF37CB-F84B-4449-85FF-902FF231E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21961" b="-3"/>
          <a:stretch/>
        </p:blipFill>
        <p:spPr bwMode="auto">
          <a:xfrm>
            <a:off x="5112287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pic>
        <p:nvPicPr>
          <p:cNvPr id="21510" name="Picture 6" descr="15 Must-See Australian Landmarks - Lonsdale Institute">
            <a:extLst>
              <a:ext uri="{FF2B5EF4-FFF2-40B4-BE49-F238E27FC236}">
                <a16:creationId xmlns:a16="http://schemas.microsoft.com/office/drawing/2014/main" xmlns="" id="{4759E0F1-F172-474A-89D2-D8FAD10F5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8904" b="-2"/>
          <a:stretch/>
        </p:blipFill>
        <p:spPr bwMode="auto">
          <a:xfrm>
            <a:off x="7451950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pic>
        <p:nvPicPr>
          <p:cNvPr id="21506" name="Picture 2" descr="15 Must-See Australian Landmarks - Lonsdale Institute">
            <a:extLst>
              <a:ext uri="{FF2B5EF4-FFF2-40B4-BE49-F238E27FC236}">
                <a16:creationId xmlns:a16="http://schemas.microsoft.com/office/drawing/2014/main" xmlns="" id="{92CE29D2-18DA-4F13-9B34-EA33797C5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4" r="32722" b="3"/>
          <a:stretch/>
        </p:blipFill>
        <p:spPr bwMode="auto">
          <a:xfrm>
            <a:off x="9780587" y="1735138"/>
            <a:ext cx="1979613" cy="198120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239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90083-0E0F-4D21-9E5A-AA33AB1C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A29F71-797B-4B6C-A62D-AFB9B2FDF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826E85-ABFE-4277-8215-A7F8928D030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7F66C3-7B08-404E-B4BA-C547E640FB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FBFCDD-64B4-4EA6-9EBE-B8951E6F87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0FB3F32-C038-43D0-A86E-2F826B4CCB5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65599C0-C8B3-41FD-995C-542EFD4A15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353A029-CC97-42C2-A3A8-22BB17CC83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940D548-0AB8-46F6-A24B-929D40292F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0257E07-CDC7-440F-AB11-233B2CA7207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3FFB66E-C7EF-4FBE-B42B-F8695D09E2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2ED5FA0-7E4D-43D6-8F63-90BFF21277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DB7D8B6-16F2-4E8F-A4D1-1AFE061EC9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1E84A844-EDBF-49AF-B9C5-3C1309C5BF6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64F71B2-32B1-4CA8-9E42-3E66386ED82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52591DDD-32CD-4A62-B1D4-EEB629A7C6B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2FB266B1-44D6-4713-BC4B-EE1536CF51E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CF8C7F8E-8B1D-4F7E-A005-C25B75C7E24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pic>
        <p:nvPicPr>
          <p:cNvPr id="22530" name="Picture 2" descr="Tackle the mighty Tully River on this White Water Rafting ...">
            <a:extLst>
              <a:ext uri="{FF2B5EF4-FFF2-40B4-BE49-F238E27FC236}">
                <a16:creationId xmlns:a16="http://schemas.microsoft.com/office/drawing/2014/main" xmlns="" id="{52B0539E-4F87-4242-8A29-2526E8EF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afting ( Tully River, Australia ) (avec images) | Photos, Humour ...">
            <a:extLst>
              <a:ext uri="{FF2B5EF4-FFF2-40B4-BE49-F238E27FC236}">
                <a16:creationId xmlns:a16="http://schemas.microsoft.com/office/drawing/2014/main" xmlns="" id="{386371B6-C6B5-4231-9AF5-E4630A42C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252" y="148165"/>
            <a:ext cx="1799085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0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ustralian Magnet Money Notes and Coins - Ziggies Educational Supplies">
            <a:extLst>
              <a:ext uri="{FF2B5EF4-FFF2-40B4-BE49-F238E27FC236}">
                <a16:creationId xmlns:a16="http://schemas.microsoft.com/office/drawing/2014/main" xmlns="" id="{C2AE34AC-EB8E-4858-ACE6-F53A77E0E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xmlns="" id="{CA3C0DAF-7A75-46A4-A32D-3C5DBBD9B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0E4C40-28B8-4ADD-8328-42B401271F7F}"/>
              </a:ext>
            </a:extLst>
          </p:cNvPr>
          <p:cNvSpPr txBox="1"/>
          <p:nvPr/>
        </p:nvSpPr>
        <p:spPr>
          <a:xfrm>
            <a:off x="5957455" y="2697018"/>
            <a:ext cx="59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 Australian = 21.12NT (August 26</a:t>
            </a:r>
            <a:r>
              <a:rPr lang="en-US" baseline="30000" dirty="0"/>
              <a:t>th</a:t>
            </a:r>
            <a:r>
              <a:rPr lang="en-US" dirty="0"/>
              <a:t> 2020)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538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ustralian Education: A Future Unlimited - YouTube">
            <a:hlinkClick r:id="rId2"/>
            <a:extLst>
              <a:ext uri="{FF2B5EF4-FFF2-40B4-BE49-F238E27FC236}">
                <a16:creationId xmlns:a16="http://schemas.microsoft.com/office/drawing/2014/main" xmlns="" id="{BDD28EDB-52DC-4CC0-93B0-DAB8A149F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57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xmlns="" id="{C8822AC3-7A9D-4944-8B64-812C8C07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3D4F25-21FA-41C8-8EFD-D617096CF04D}"/>
              </a:ext>
            </a:extLst>
          </p:cNvPr>
          <p:cNvSpPr txBox="1"/>
          <p:nvPr/>
        </p:nvSpPr>
        <p:spPr>
          <a:xfrm>
            <a:off x="129309" y="6264563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hlinkClick r:id="rId2"/>
              </a:rPr>
              <a:t>https://youtu.be/BWF2jw5aRu4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AD8AA3C-C6E5-4491-B8F6-FF6E0F2EBB23}"/>
              </a:ext>
            </a:extLst>
          </p:cNvPr>
          <p:cNvSpPr txBox="1"/>
          <p:nvPr/>
        </p:nvSpPr>
        <p:spPr>
          <a:xfrm>
            <a:off x="240145" y="5809673"/>
            <a:ext cx="358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Exams for university entry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1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ondi Rescue on ASO - Australia's audio and visual heritage online">
            <a:extLst>
              <a:ext uri="{FF2B5EF4-FFF2-40B4-BE49-F238E27FC236}">
                <a16:creationId xmlns:a16="http://schemas.microsoft.com/office/drawing/2014/main" xmlns="" id="{871130D3-32C5-40DA-AA5F-76DB1BB78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 b="15601"/>
          <a:stretch/>
        </p:blipFill>
        <p:spPr bwMode="auto">
          <a:xfrm>
            <a:off x="20" y="10"/>
            <a:ext cx="12191980" cy="67865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xmlns="" id="{CA854829-6DD5-403E-B978-F20DB677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/>
          <a:lstStyle/>
          <a:p>
            <a:r>
              <a:rPr lang="en-US" dirty="0"/>
              <a:t>Australia Day</a:t>
            </a:r>
          </a:p>
        </p:txBody>
      </p:sp>
      <p:sp>
        <p:nvSpPr>
          <p:cNvPr id="73" name="Subtitle 3">
            <a:extLst>
              <a:ext uri="{FF2B5EF4-FFF2-40B4-BE49-F238E27FC236}">
                <a16:creationId xmlns:a16="http://schemas.microsoft.com/office/drawing/2014/main" xmlns="" id="{7F461ACE-8B53-425C-AF4A-72F9B969B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/>
          <a:p>
            <a:r>
              <a:rPr lang="en-US" dirty="0"/>
              <a:t>Bondi Rescue</a:t>
            </a:r>
          </a:p>
          <a:p>
            <a:r>
              <a:rPr lang="en-US" sz="1200" dirty="0">
                <a:hlinkClick r:id="rId3"/>
              </a:rPr>
              <a:t>https://youtu.be/kgaw3YSXsSo</a:t>
            </a:r>
            <a:r>
              <a:rPr lang="en-US" sz="1200" dirty="0"/>
              <a:t> 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xmlns="" id="{BCC89CEF-A9D9-44A7-A5BA-E710A8F076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31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Australian Food History">
            <a:extLst>
              <a:ext uri="{FF2B5EF4-FFF2-40B4-BE49-F238E27FC236}">
                <a16:creationId xmlns:a16="http://schemas.microsoft.com/office/drawing/2014/main" xmlns="" id="{8800C3E0-5237-476D-89E4-3EFB7F24A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r="23701" b="-2"/>
          <a:stretch/>
        </p:blipFill>
        <p:spPr bwMode="auto">
          <a:xfrm>
            <a:off x="426000" y="3076075"/>
            <a:ext cx="3600000" cy="3631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Eat Like an Australian | 24 Australian Food Items You Have to Try">
            <a:extLst>
              <a:ext uri="{FF2B5EF4-FFF2-40B4-BE49-F238E27FC236}">
                <a16:creationId xmlns:a16="http://schemas.microsoft.com/office/drawing/2014/main" xmlns="" id="{15B1D37F-A787-417C-AE58-ABA4D35E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 r="-3" b="-3"/>
          <a:stretch/>
        </p:blipFill>
        <p:spPr bwMode="auto">
          <a:xfrm>
            <a:off x="4296000" y="3076075"/>
            <a:ext cx="3600000" cy="3631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Traditional Aussie Barbecue | Pork Recipes | Weber BBQ">
            <a:extLst>
              <a:ext uri="{FF2B5EF4-FFF2-40B4-BE49-F238E27FC236}">
                <a16:creationId xmlns:a16="http://schemas.microsoft.com/office/drawing/2014/main" xmlns="" id="{0584EE2F-7FB5-4AFE-ADEC-DA9CDA47A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r="12971" b="3"/>
          <a:stretch/>
        </p:blipFill>
        <p:spPr bwMode="auto">
          <a:xfrm>
            <a:off x="8166000" y="3076075"/>
            <a:ext cx="3600000" cy="3631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xmlns="" id="{F4788F13-41D4-4030-BDE6-CC3262FF8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pic>
        <p:nvPicPr>
          <p:cNvPr id="26640" name="Picture 16" descr="Family picnic - ABC News (Australian Broadcasting Corporation)">
            <a:extLst>
              <a:ext uri="{FF2B5EF4-FFF2-40B4-BE49-F238E27FC236}">
                <a16:creationId xmlns:a16="http://schemas.microsoft.com/office/drawing/2014/main" xmlns="" id="{A4DA4590-0814-48F9-9519-C6019348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9" y="234404"/>
            <a:ext cx="3898631" cy="26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Fresh Medium King Prawns Cooked - Seafood Delivery Sydney">
            <a:extLst>
              <a:ext uri="{FF2B5EF4-FFF2-40B4-BE49-F238E27FC236}">
                <a16:creationId xmlns:a16="http://schemas.microsoft.com/office/drawing/2014/main" xmlns="" id="{76523ADF-848D-474B-8887-0D5C3F36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95" y="234403"/>
            <a:ext cx="3450814" cy="26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Podcast 47 – The Aussie Meat Pie |">
            <a:extLst>
              <a:ext uri="{FF2B5EF4-FFF2-40B4-BE49-F238E27FC236}">
                <a16:creationId xmlns:a16="http://schemas.microsoft.com/office/drawing/2014/main" xmlns="" id="{4AEED79C-4C14-4A29-98D5-07B80470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84" y="234403"/>
            <a:ext cx="3561854" cy="26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C8AD8-DA2B-43D6-A385-71CB9905F1EF}"/>
              </a:ext>
            </a:extLst>
          </p:cNvPr>
          <p:cNvSpPr txBox="1"/>
          <p:nvPr/>
        </p:nvSpPr>
        <p:spPr>
          <a:xfrm>
            <a:off x="8395854" y="2447514"/>
            <a:ext cx="295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>
                <a:hlinkClick r:id="rId8"/>
              </a:rPr>
              <a:t>https://youtu.be/RLCXthUAG6M</a:t>
            </a:r>
            <a:r>
              <a:rPr lang="en-US" sz="1000" dirty="0"/>
              <a:t> 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213992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ustralia">
            <a:extLst>
              <a:ext uri="{FF2B5EF4-FFF2-40B4-BE49-F238E27FC236}">
                <a16:creationId xmlns:a16="http://schemas.microsoft.com/office/drawing/2014/main" xmlns="" id="{8FF4F138-46E9-454C-BCE3-B7F498F3B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r="19276" b="1"/>
          <a:stretch/>
        </p:blipFill>
        <p:spPr bwMode="auto">
          <a:xfrm>
            <a:off x="20" y="10"/>
            <a:ext cx="12191980" cy="67865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xmlns="" id="{53E55DAC-F860-43F7-8730-2E21924B7C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066017-B0EA-4489-8AA8-DD643DB89067}"/>
              </a:ext>
            </a:extLst>
          </p:cNvPr>
          <p:cNvSpPr/>
          <p:nvPr/>
        </p:nvSpPr>
        <p:spPr>
          <a:xfrm>
            <a:off x="135168" y="9"/>
            <a:ext cx="2835563" cy="2198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099E59-A6BF-4D0B-8F94-7FCB09065E6B}"/>
              </a:ext>
            </a:extLst>
          </p:cNvPr>
          <p:cNvSpPr/>
          <p:nvPr/>
        </p:nvSpPr>
        <p:spPr>
          <a:xfrm>
            <a:off x="135168" y="2294159"/>
            <a:ext cx="2835563" cy="2198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8C32AD3-AAFC-4BEF-AE1E-878E29DD482B}"/>
              </a:ext>
            </a:extLst>
          </p:cNvPr>
          <p:cNvSpPr/>
          <p:nvPr/>
        </p:nvSpPr>
        <p:spPr>
          <a:xfrm>
            <a:off x="135168" y="4636257"/>
            <a:ext cx="2835563" cy="2198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4" descr="The winners and losers from the AFL 2019 draw">
            <a:extLst>
              <a:ext uri="{FF2B5EF4-FFF2-40B4-BE49-F238E27FC236}">
                <a16:creationId xmlns:a16="http://schemas.microsoft.com/office/drawing/2014/main" xmlns="" id="{27F7984A-4E1C-4EED-8F15-0D6485B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8" y="71437"/>
            <a:ext cx="2748709" cy="20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EB939B-640D-47A0-BD05-86B9324F2668}"/>
              </a:ext>
            </a:extLst>
          </p:cNvPr>
          <p:cNvSpPr txBox="1"/>
          <p:nvPr/>
        </p:nvSpPr>
        <p:spPr>
          <a:xfrm>
            <a:off x="281354" y="1880770"/>
            <a:ext cx="2417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>
                <a:hlinkClick r:id="rId4"/>
              </a:rPr>
              <a:t>https://youtu.be/XMZYZcoAcU0</a:t>
            </a:r>
            <a:r>
              <a:rPr lang="en-US" sz="1000" dirty="0"/>
              <a:t> </a:t>
            </a:r>
            <a:endParaRPr lang="id-ID" sz="1000" dirty="0"/>
          </a:p>
        </p:txBody>
      </p:sp>
      <p:pic>
        <p:nvPicPr>
          <p:cNvPr id="15" name="Picture 6" descr="The 5 best surfer kids in the world - Mondo Surf Village">
            <a:extLst>
              <a:ext uri="{FF2B5EF4-FFF2-40B4-BE49-F238E27FC236}">
                <a16:creationId xmlns:a16="http://schemas.microsoft.com/office/drawing/2014/main" xmlns="" id="{6F3B0A23-2BBF-4332-BAFF-47B82098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44700"/>
            <a:ext cx="2669563" cy="19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F59C8D-B618-43D2-98F3-E7B420000709}"/>
              </a:ext>
            </a:extLst>
          </p:cNvPr>
          <p:cNvSpPr txBox="1"/>
          <p:nvPr/>
        </p:nvSpPr>
        <p:spPr>
          <a:xfrm>
            <a:off x="281354" y="4083781"/>
            <a:ext cx="2417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>
                <a:hlinkClick r:id="rId6"/>
              </a:rPr>
              <a:t>https://youtu.be/iqOVdzSWjJc</a:t>
            </a:r>
            <a:r>
              <a:rPr lang="en-US" sz="1000" dirty="0"/>
              <a:t> </a:t>
            </a:r>
            <a:endParaRPr lang="id-ID" sz="1000" dirty="0"/>
          </a:p>
        </p:txBody>
      </p:sp>
      <p:pic>
        <p:nvPicPr>
          <p:cNvPr id="17" name="Picture 8" descr="Here's a reminder of why this summer you won't see as much cricket ...">
            <a:extLst>
              <a:ext uri="{FF2B5EF4-FFF2-40B4-BE49-F238E27FC236}">
                <a16:creationId xmlns:a16="http://schemas.microsoft.com/office/drawing/2014/main" xmlns="" id="{AAE88A65-9547-408C-8354-4773F132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07791"/>
            <a:ext cx="2710964" cy="20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39E832-9508-457A-8EBF-EC22B46694F4}"/>
              </a:ext>
            </a:extLst>
          </p:cNvPr>
          <p:cNvSpPr txBox="1"/>
          <p:nvPr/>
        </p:nvSpPr>
        <p:spPr>
          <a:xfrm>
            <a:off x="214313" y="6453590"/>
            <a:ext cx="2417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>
                <a:hlinkClick r:id="rId8"/>
              </a:rPr>
              <a:t>https://youtu.be/XFvdkmuvY7s</a:t>
            </a:r>
            <a:r>
              <a:rPr lang="en-US" sz="1000" dirty="0"/>
              <a:t> 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306017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6547C40B-3809-46E6-9CD0-587A853E3C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006C06B-82FA-4186-8A52-21EC07CDD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C0C4629-0835-480E-B2EC-C0842DE6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B83D9D-C7F1-4A9E-BDA6-77C09EFF54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D3BE321-1066-4846-A12D-0A2A08237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 descr="Australia's deadliest ANIMAL revealed - and it will surprise you ...">
            <a:extLst>
              <a:ext uri="{FF2B5EF4-FFF2-40B4-BE49-F238E27FC236}">
                <a16:creationId xmlns:a16="http://schemas.microsoft.com/office/drawing/2014/main" xmlns="" id="{3B34E2F6-8BE7-40F3-A7A3-FEC95D7A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8"/>
            <a:ext cx="12191999" cy="67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4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Australian Colonies, 1787-1901 | The Digital Panopticon">
            <a:extLst>
              <a:ext uri="{FF2B5EF4-FFF2-40B4-BE49-F238E27FC236}">
                <a16:creationId xmlns:a16="http://schemas.microsoft.com/office/drawing/2014/main" xmlns="" id="{24B55D48-95C3-48C3-945B-0C5638E1D67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0" b="8580"/>
          <a:stretch/>
        </p:blipFill>
        <p:spPr bwMode="auto">
          <a:xfrm>
            <a:off x="20" y="10"/>
            <a:ext cx="12191980" cy="63653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xmlns="" id="{36BA7446-B258-4323-8646-B0B2AFB7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/>
          <a:lstStyle/>
          <a:p>
            <a:r>
              <a:rPr lang="en-US" dirty="0"/>
              <a:t>Early work</a:t>
            </a:r>
          </a:p>
        </p:txBody>
      </p:sp>
      <p:sp>
        <p:nvSpPr>
          <p:cNvPr id="73" name="Subtitle 3">
            <a:extLst>
              <a:ext uri="{FF2B5EF4-FFF2-40B4-BE49-F238E27FC236}">
                <a16:creationId xmlns:a16="http://schemas.microsoft.com/office/drawing/2014/main" xmlns="" id="{C809A2B5-86FD-4701-9691-10C4B3CD4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https://youtu.be/7i-bVWXAovw</a:t>
            </a:r>
            <a:r>
              <a:rPr lang="en-US" dirty="0"/>
              <a:t> </a:t>
            </a:r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xmlns="" id="{D7A19987-D491-4FF9-882F-BA19CD1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90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9649E63-A8B6-4930-BB9F-7229A58BB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EE13C953-C5B9-467A-80D1-993092BF9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C38541DB-58BE-4064-96BA-641326F4D01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196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9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>
            <a:extLst>
              <a:ext uri="{FF2B5EF4-FFF2-40B4-BE49-F238E27FC236}">
                <a16:creationId xmlns:a16="http://schemas.microsoft.com/office/drawing/2014/main" xmlns="" id="{88BE9D46-01F9-4D09-B281-B59BFBB1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endParaRPr lang="en-US"/>
          </a:p>
        </p:txBody>
      </p:sp>
      <p:pic>
        <p:nvPicPr>
          <p:cNvPr id="14346" name="Picture 10" descr="Australian National Flag | Australian National Flag Association (ANFA)">
            <a:extLst>
              <a:ext uri="{FF2B5EF4-FFF2-40B4-BE49-F238E27FC236}">
                <a16:creationId xmlns:a16="http://schemas.microsoft.com/office/drawing/2014/main" xmlns="" id="{AE6133F4-17F3-4188-B68A-BD73694E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68"/>
            <a:ext cx="12192000" cy="66440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xmlns="" id="{5EC7A69B-2935-4E62-9181-9AC0E6B4E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A0AB9F-00B0-4CBC-A8E1-F70B6DD7F003}"/>
              </a:ext>
            </a:extLst>
          </p:cNvPr>
          <p:cNvSpPr txBox="1"/>
          <p:nvPr/>
        </p:nvSpPr>
        <p:spPr>
          <a:xfrm>
            <a:off x="1310054" y="0"/>
            <a:ext cx="193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Union Jack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ur guide to preparing for a cyclone | QBE AU">
            <a:extLst>
              <a:ext uri="{FF2B5EF4-FFF2-40B4-BE49-F238E27FC236}">
                <a16:creationId xmlns:a16="http://schemas.microsoft.com/office/drawing/2014/main" xmlns="" id="{3D4BAF0D-E293-441A-8C42-0A9EC62CE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r="325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ln w="95250" cap="sq">
            <a:solidFill>
              <a:schemeClr val="bg1">
                <a:lumMod val="95000"/>
              </a:schemeClr>
            </a:solidFill>
          </a:ln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xmlns="" id="{2D0D74D8-B657-4A7D-BC0D-C872828B3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41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E34AC-5650-4F16-9980-3A88AE9C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C99F65-5C71-4A75-8D02-E4E98EA99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DBB80B-5F36-495B-BB6B-C0C1A16AA7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7E4BCC-59E8-4D6C-AA9D-EAE1C835A8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A82DB9-B722-4AC3-A360-30DE806207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0C014B8-014A-4D6E-9DF0-DE9F6671DC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38C93EA-2721-4DD4-987A-3ED85A549A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D2C4746-6DEA-4E27-869B-E45B6F7127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2CA1BED-9B32-48FD-BF72-41E00EE2A01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55DBB6B-2107-4A67-BE2E-2A70562526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26D18F2B-344B-47F3-A2FA-1F5AD2D7DB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C1D0A96-13D6-4FD1-B69A-BD721C409EC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52A1FE3-ECF1-415D-A384-A8BF2A0E8E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9F7BDF4-FEBB-4380-A773-3DB7C354D76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FAD82B3-D0D0-4DAC-9782-A3CD8F52D1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0590080-E21A-4DCE-A37C-93DB6BF91D8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195C73C-0289-4C8B-88F4-A6868001C60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CF70B448-AC05-49B8-A8CB-4BCB77D78B7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pic>
        <p:nvPicPr>
          <p:cNvPr id="19458" name="Picture 2" descr="Australian bushfires: Military deployed to help devastated ...">
            <a:extLst>
              <a:ext uri="{FF2B5EF4-FFF2-40B4-BE49-F238E27FC236}">
                <a16:creationId xmlns:a16="http://schemas.microsoft.com/office/drawing/2014/main" xmlns="" id="{ADE3CA4C-309E-4AA4-8444-96232D01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4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Unreal Sunburns 22 (With images) | Problem meme, Australia funny ...">
            <a:extLst>
              <a:ext uri="{FF2B5EF4-FFF2-40B4-BE49-F238E27FC236}">
                <a16:creationId xmlns:a16="http://schemas.microsoft.com/office/drawing/2014/main" xmlns="" id="{0BD1009B-E1B8-4E29-9162-F37B45F96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 b="-4"/>
          <a:stretch/>
        </p:blipFill>
        <p:spPr bwMode="auto">
          <a:xfrm>
            <a:off x="420000" y="931985"/>
            <a:ext cx="3600000" cy="514735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364" name="Picture 4" descr="Australian Residents Return Home After Flash Floods, Amid Warnings ...">
            <a:extLst>
              <a:ext uri="{FF2B5EF4-FFF2-40B4-BE49-F238E27FC236}">
                <a16:creationId xmlns:a16="http://schemas.microsoft.com/office/drawing/2014/main" xmlns="" id="{73A9E8A0-A375-433F-BCC6-B44C784AD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30319" b="-2"/>
          <a:stretch/>
        </p:blipFill>
        <p:spPr bwMode="auto">
          <a:xfrm>
            <a:off x="4296000" y="931985"/>
            <a:ext cx="3600000" cy="507701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362" name="Picture 2" descr="NASA satellite data reveals depths of Australia's drought">
            <a:extLst>
              <a:ext uri="{FF2B5EF4-FFF2-40B4-BE49-F238E27FC236}">
                <a16:creationId xmlns:a16="http://schemas.microsoft.com/office/drawing/2014/main" xmlns="" id="{0B690A25-59D3-4EC7-B94A-E6F43A470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r="27031" b="-2"/>
          <a:stretch/>
        </p:blipFill>
        <p:spPr bwMode="auto">
          <a:xfrm>
            <a:off x="8172000" y="931985"/>
            <a:ext cx="3600000" cy="514735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3F683E-8827-414C-B46A-E4B6F6962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73C415-D670-4716-A5EC-CC4D52CA2BAC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008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7940C25-AFD9-4292-993A-6B4D219D7EB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8FF2F-CDA4-4FB6-B6DC-72BDF306E2E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815EF1-9246-4E8A-AFBE-3811B897716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C8CDA17-800C-4016-BCDE-F7BF1DF8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95764C-BCCA-4D4D-B295-95CA24A27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D16DE-6409-4911-BBB3-4BE86684B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8A3D73D-5AE3-4EE5-A8DF-E3767B75084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8A59E88-9664-4AF6-9DD8-238D2D2EC46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C958206-1B5D-4C28-87ED-C2D1C22862A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people-melbourne-australian-day - PAN International">
            <a:extLst>
              <a:ext uri="{FF2B5EF4-FFF2-40B4-BE49-F238E27FC236}">
                <a16:creationId xmlns:a16="http://schemas.microsoft.com/office/drawing/2014/main" xmlns="" id="{E4D9CC32-29E8-4AE9-9BA4-A6D11A55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0DA73E-2FAC-4518-9E52-B9F6EE0313D8}"/>
              </a:ext>
            </a:extLst>
          </p:cNvPr>
          <p:cNvSpPr/>
          <p:nvPr/>
        </p:nvSpPr>
        <p:spPr>
          <a:xfrm>
            <a:off x="307731" y="5732585"/>
            <a:ext cx="559190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xmlns="" id="{5372EF58-4FCA-44D0-A12F-851DBB11560D}"/>
              </a:ext>
            </a:extLst>
          </p:cNvPr>
          <p:cNvSpPr txBox="1"/>
          <p:nvPr/>
        </p:nvSpPr>
        <p:spPr>
          <a:xfrm>
            <a:off x="307731" y="5850000"/>
            <a:ext cx="551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it mean to be Australian 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4CA75-20E1-4CAB-8308-78A82967ED2F}"/>
              </a:ext>
            </a:extLst>
          </p:cNvPr>
          <p:cNvSpPr/>
          <p:nvPr/>
        </p:nvSpPr>
        <p:spPr>
          <a:xfrm>
            <a:off x="307731" y="6203969"/>
            <a:ext cx="18614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900" dirty="0">
                <a:hlinkClick r:id="rId3"/>
              </a:rPr>
              <a:t>https://youtu.be/MISM2funmAw</a:t>
            </a:r>
            <a:r>
              <a:rPr lang="en-US" sz="900" dirty="0"/>
              <a:t> </a:t>
            </a:r>
            <a:endParaRPr lang="id-ID" sz="900" dirty="0"/>
          </a:p>
        </p:txBody>
      </p:sp>
    </p:spTree>
    <p:extLst>
      <p:ext uri="{BB962C8B-B14F-4D97-AF65-F5344CB8AC3E}">
        <p14:creationId xmlns:p14="http://schemas.microsoft.com/office/powerpoint/2010/main" val="213520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3954E96-1880-4CA5-A3BA-A8A2F197F4A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74D12-A0EF-4A4E-ADA4-64CAC3B5CBD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D248C6-E3B8-4BBD-856A-F1DED75B70B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BF7AA37-72DD-4D5B-B94A-46E061BC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C9E941-D375-48E9-BBCD-49AD9CF72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49D8F4-0B22-4BB3-BFB9-87AA4BD34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D467F74-8921-445C-80BD-72AB6ED8DE7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27D82AD-9089-43E3-B04D-C510DF089A0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0C7E4E5-A1FA-4F70-BA39-1E5737C89D5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 descr="Naomi Watts Pictures With Australian Friends Nicole Kidman, Hugh ...">
            <a:extLst>
              <a:ext uri="{FF2B5EF4-FFF2-40B4-BE49-F238E27FC236}">
                <a16:creationId xmlns:a16="http://schemas.microsoft.com/office/drawing/2014/main" xmlns="" id="{B6DF5610-E272-49FC-8BE6-EEA2B490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68"/>
            <a:ext cx="12192000" cy="67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5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13094F6-5ADD-4195-AF81-00AF033C9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0BFDF-D948-4F4A-854E-477525F57792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Tahoma</vt:lpstr>
      <vt:lpstr>Times New Roman</vt:lpstr>
      <vt:lpstr>Office Theme</vt:lpstr>
      <vt:lpstr>History of Australia</vt:lpstr>
      <vt:lpstr>Early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Famous Australian Brands</vt:lpstr>
      <vt:lpstr>Landmarks</vt:lpstr>
      <vt:lpstr>PowerPoint Presentation</vt:lpstr>
      <vt:lpstr>PowerPoint Presentation</vt:lpstr>
      <vt:lpstr>PowerPoint Presentation</vt:lpstr>
      <vt:lpstr>Australia Day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2020-09-21T03:33:07Z</dcterms:created>
  <dcterms:modified xsi:type="dcterms:W3CDTF">2020-12-08T04:43:34Z</dcterms:modified>
</cp:coreProperties>
</file>